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09" r:id="rId3"/>
    <p:sldId id="261" r:id="rId4"/>
    <p:sldId id="283" r:id="rId5"/>
    <p:sldId id="289" r:id="rId6"/>
    <p:sldId id="258" r:id="rId7"/>
    <p:sldId id="262" r:id="rId8"/>
    <p:sldId id="290" r:id="rId9"/>
    <p:sldId id="299" r:id="rId10"/>
    <p:sldId id="300" r:id="rId11"/>
    <p:sldId id="291" r:id="rId12"/>
    <p:sldId id="308" r:id="rId13"/>
    <p:sldId id="294" r:id="rId14"/>
    <p:sldId id="293" r:id="rId15"/>
    <p:sldId id="310" r:id="rId16"/>
    <p:sldId id="292" r:id="rId17"/>
    <p:sldId id="295" r:id="rId18"/>
    <p:sldId id="296" r:id="rId19"/>
    <p:sldId id="297" r:id="rId20"/>
    <p:sldId id="298" r:id="rId21"/>
    <p:sldId id="284" r:id="rId22"/>
    <p:sldId id="264" r:id="rId23"/>
    <p:sldId id="307" r:id="rId24"/>
    <p:sldId id="304" r:id="rId25"/>
    <p:sldId id="305" r:id="rId26"/>
    <p:sldId id="266" r:id="rId27"/>
    <p:sldId id="273" r:id="rId28"/>
    <p:sldId id="287" r:id="rId29"/>
    <p:sldId id="270" r:id="rId30"/>
    <p:sldId id="27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5289"/>
    <a:srgbClr val="1E3252"/>
    <a:srgbClr val="393939"/>
    <a:srgbClr val="04396C"/>
    <a:srgbClr val="6497B1"/>
    <a:srgbClr val="AEAFA9"/>
    <a:srgbClr val="418A9D"/>
    <a:srgbClr val="BCDEE3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amex-default-prediction/discussion/328054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901856" y="2430651"/>
            <a:ext cx="6388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American Express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Default Prediction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450366" y="6642556"/>
            <a:ext cx="1291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새별의</a:t>
            </a:r>
            <a:r>
              <a:rPr lang="ko-KR" altLang="en-US" sz="800" dirty="0">
                <a:solidFill>
                  <a:schemeClr val="bg1"/>
                </a:solidFill>
              </a:rPr>
              <a:t> 파워포인트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C1261-7553-4CB0-92B6-9D1B0F3ABFBE}"/>
              </a:ext>
            </a:extLst>
          </p:cNvPr>
          <p:cNvSpPr txBox="1"/>
          <p:nvPr/>
        </p:nvSpPr>
        <p:spPr>
          <a:xfrm>
            <a:off x="10748851" y="5079669"/>
            <a:ext cx="1138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MST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박규리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박종민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백진선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최가은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93970" y="1178876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Parquet </a:t>
            </a:r>
            <a:r>
              <a:rPr lang="ko-KR" altLang="en-US" sz="2000" b="1" dirty="0"/>
              <a:t>실제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7A901E-DCBE-4533-BC4F-27006BA5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5" y="1649114"/>
            <a:ext cx="5802029" cy="44168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8B685-026E-4C5A-9CF4-9BCC697E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04" y="2709698"/>
            <a:ext cx="6173396" cy="2886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391B-318B-435E-ABBF-F0D807438D7B}"/>
              </a:ext>
            </a:extLst>
          </p:cNvPr>
          <p:cNvSpPr txBox="1"/>
          <p:nvPr/>
        </p:nvSpPr>
        <p:spPr>
          <a:xfrm>
            <a:off x="7448100" y="5560955"/>
            <a:ext cx="285253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train (+target): 911 MB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test: 1.62 GB</a:t>
            </a:r>
          </a:p>
        </p:txBody>
      </p:sp>
    </p:spTree>
    <p:extLst>
      <p:ext uri="{BB962C8B-B14F-4D97-AF65-F5344CB8AC3E}">
        <p14:creationId xmlns:p14="http://schemas.microsoft.com/office/powerpoint/2010/main" val="27219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93970" y="1178876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Normalized Gini Coefficient (G). Default Rate (D).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08BC4-4401-47F6-95A2-E7B6117A87D2}"/>
              </a:ext>
            </a:extLst>
          </p:cNvPr>
          <p:cNvSpPr txBox="1"/>
          <p:nvPr/>
        </p:nvSpPr>
        <p:spPr>
          <a:xfrm>
            <a:off x="293970" y="1648838"/>
            <a:ext cx="88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https://www.kaggle.com/competitions/amex-default-prediction/discussion/327116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74E8C-4318-45DA-97B9-CA1607838306}"/>
              </a:ext>
            </a:extLst>
          </p:cNvPr>
          <p:cNvSpPr txBox="1"/>
          <p:nvPr/>
        </p:nvSpPr>
        <p:spPr>
          <a:xfrm>
            <a:off x="293970" y="1912632"/>
            <a:ext cx="88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https://www.kaggle.com/competitions/amex-default-prediction/discussion/333338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BF54F-3B6F-4508-B816-9D6C8CB490CE}"/>
              </a:ext>
            </a:extLst>
          </p:cNvPr>
          <p:cNvSpPr txBox="1"/>
          <p:nvPr/>
        </p:nvSpPr>
        <p:spPr>
          <a:xfrm>
            <a:off x="3775192" y="2287323"/>
            <a:ext cx="464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spc="0" dirty="0">
                <a:solidFill>
                  <a:srgbClr val="000000"/>
                </a:solidFill>
                <a:effectLst/>
                <a:latin typeface="나눔스퀘어 ExtraBold"/>
                <a:ea typeface="나눔스퀘어 Light" panose="020B0600000101010101"/>
              </a:rPr>
              <a:t>M = 0.5 × ( G + D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78902-AFA8-4A3E-B718-0E3D8763D814}"/>
              </a:ext>
            </a:extLst>
          </p:cNvPr>
          <p:cNvSpPr txBox="1"/>
          <p:nvPr/>
        </p:nvSpPr>
        <p:spPr>
          <a:xfrm>
            <a:off x="293971" y="2907551"/>
            <a:ext cx="3204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 = Normalized Gini Coefficient</a:t>
            </a:r>
          </a:p>
          <a:p>
            <a:r>
              <a:rPr lang="en-US" altLang="ko-KR" sz="1600" dirty="0"/>
              <a:t>D = Default Rate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283DA0-9A9B-48E3-B3FE-8FC66B2E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9240"/>
            <a:ext cx="6467366" cy="1983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B8E876-3568-45FE-8434-541C3AD1D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2" r="2879"/>
          <a:stretch/>
        </p:blipFill>
        <p:spPr>
          <a:xfrm>
            <a:off x="7285382" y="3299487"/>
            <a:ext cx="4612647" cy="2762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D3D917-DFA1-430E-9010-75D527B4FB8D}"/>
              </a:ext>
            </a:extLst>
          </p:cNvPr>
          <p:cNvSpPr txBox="1"/>
          <p:nvPr/>
        </p:nvSpPr>
        <p:spPr>
          <a:xfrm>
            <a:off x="264824" y="5860764"/>
            <a:ext cx="1025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지니계수의</a:t>
            </a:r>
            <a:r>
              <a:rPr lang="ko-KR" altLang="en-US" dirty="0"/>
              <a:t> 범위 </a:t>
            </a:r>
            <a:r>
              <a:rPr lang="en-US" altLang="ko-KR" dirty="0"/>
              <a:t>: -0.5 ~ 0.5, </a:t>
            </a:r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ko-KR" altLang="en-US" dirty="0" err="1"/>
              <a:t>지니계수의</a:t>
            </a:r>
            <a:r>
              <a:rPr lang="ko-KR" altLang="en-US" dirty="0"/>
              <a:t> 범위 </a:t>
            </a:r>
            <a:r>
              <a:rPr lang="en-US" altLang="ko-KR" dirty="0"/>
              <a:t>: -1 ~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ko-KR" altLang="en-US" dirty="0" err="1"/>
              <a:t>지니계수의</a:t>
            </a:r>
            <a:r>
              <a:rPr lang="ko-KR" altLang="en-US" dirty="0"/>
              <a:t> 목적 </a:t>
            </a:r>
            <a:r>
              <a:rPr lang="en-US" altLang="ko-KR" dirty="0"/>
              <a:t>: AUC(</a:t>
            </a:r>
            <a:r>
              <a:rPr lang="ko-KR" altLang="en-US" dirty="0"/>
              <a:t>랜덤 모델의 경우 </a:t>
            </a:r>
            <a:r>
              <a:rPr lang="en-US" altLang="ko-KR" dirty="0"/>
              <a:t>= 0, </a:t>
            </a:r>
            <a:r>
              <a:rPr lang="ko-KR" altLang="en-US" dirty="0"/>
              <a:t>완전 모델의 경우 </a:t>
            </a:r>
            <a:r>
              <a:rPr lang="en-US" altLang="ko-KR" dirty="0"/>
              <a:t>1)</a:t>
            </a:r>
            <a:r>
              <a:rPr lang="ko-KR" altLang="en-US" dirty="0"/>
              <a:t>를 </a:t>
            </a:r>
            <a:r>
              <a:rPr lang="ko-KR" altLang="en-US" dirty="0" err="1"/>
              <a:t>스케일링하는</a:t>
            </a:r>
            <a:r>
              <a:rPr lang="ko-KR" altLang="en-US" dirty="0"/>
              <a:t> 것</a:t>
            </a:r>
          </a:p>
        </p:txBody>
      </p:sp>
    </p:spTree>
    <p:extLst>
      <p:ext uri="{BB962C8B-B14F-4D97-AF65-F5344CB8AC3E}">
        <p14:creationId xmlns:p14="http://schemas.microsoft.com/office/powerpoint/2010/main" val="277386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3026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57E0DB-09A9-4B97-B327-B6100A06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5" t="982" r="8741" b="1737"/>
          <a:stretch/>
        </p:blipFill>
        <p:spPr>
          <a:xfrm>
            <a:off x="1043490" y="2187687"/>
            <a:ext cx="3861995" cy="3994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33190-51A3-47BD-B363-828CCD14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7687"/>
            <a:ext cx="5903418" cy="4367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761E5-99C3-4451-A87C-CA2C3337D16A}"/>
              </a:ext>
            </a:extLst>
          </p:cNvPr>
          <p:cNvSpPr txBox="1"/>
          <p:nvPr/>
        </p:nvSpPr>
        <p:spPr>
          <a:xfrm>
            <a:off x="2323649" y="1429136"/>
            <a:ext cx="130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개수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AA54A-4A26-430C-9F73-E12A60352F00}"/>
              </a:ext>
            </a:extLst>
          </p:cNvPr>
          <p:cNvSpPr txBox="1"/>
          <p:nvPr/>
        </p:nvSpPr>
        <p:spPr>
          <a:xfrm>
            <a:off x="8343083" y="1429136"/>
            <a:ext cx="140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r>
              <a:rPr lang="ko-KR" altLang="en-US" dirty="0"/>
              <a:t> 분포</a:t>
            </a:r>
          </a:p>
        </p:txBody>
      </p:sp>
    </p:spTree>
    <p:extLst>
      <p:ext uri="{BB962C8B-B14F-4D97-AF65-F5344CB8AC3E}">
        <p14:creationId xmlns:p14="http://schemas.microsoft.com/office/powerpoint/2010/main" val="392998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3026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AA3792-9BA8-4805-999B-B7727466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2" t="6681" r="901" b="5228"/>
          <a:stretch/>
        </p:blipFill>
        <p:spPr>
          <a:xfrm>
            <a:off x="0" y="1125210"/>
            <a:ext cx="7429500" cy="3033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2B6404-8E47-4683-86C5-16F123C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2784379"/>
            <a:ext cx="6591300" cy="3976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650F22-25DE-4BA9-97A0-3D8AAA1990BB}"/>
              </a:ext>
            </a:extLst>
          </p:cNvPr>
          <p:cNvSpPr txBox="1"/>
          <p:nvPr/>
        </p:nvSpPr>
        <p:spPr>
          <a:xfrm>
            <a:off x="1190211" y="4854664"/>
            <a:ext cx="322027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결측치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결측치가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변수가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많음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99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E2B999-2512-4967-892B-D30414D2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2" t="4079" r="500" b="8668"/>
          <a:stretch/>
        </p:blipFill>
        <p:spPr>
          <a:xfrm>
            <a:off x="1" y="2348505"/>
            <a:ext cx="11947220" cy="23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99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6F0F46-DF89-4358-9764-6CE068F3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43" y="1123271"/>
            <a:ext cx="6281077" cy="5571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3DEBF-5D66-4254-88BD-73DE0BACC1DA}"/>
              </a:ext>
            </a:extLst>
          </p:cNvPr>
          <p:cNvSpPr txBox="1"/>
          <p:nvPr/>
        </p:nvSpPr>
        <p:spPr>
          <a:xfrm>
            <a:off x="0" y="2387338"/>
            <a:ext cx="8799444" cy="334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상관관계</a:t>
            </a:r>
            <a:endParaRPr lang="ko-KR" altLang="en-US" sz="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D_42</a:t>
            </a:r>
            <a:r>
              <a:rPr lang="ko-KR" altLang="en-US" dirty="0"/>
              <a:t>는 </a:t>
            </a:r>
            <a:r>
              <a:rPr lang="en-US" altLang="ko-KR" dirty="0"/>
              <a:t>D_110,</a:t>
            </a:r>
            <a:r>
              <a:rPr lang="ko-KR" altLang="en-US" dirty="0"/>
              <a:t> </a:t>
            </a:r>
            <a:r>
              <a:rPr lang="en-US" altLang="ko-KR" dirty="0"/>
              <a:t>D_111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D_58</a:t>
            </a:r>
            <a:r>
              <a:rPr lang="ko-KR" altLang="en-US" dirty="0"/>
              <a:t>은 </a:t>
            </a:r>
            <a:r>
              <a:rPr lang="en-US" altLang="ko-KR" dirty="0"/>
              <a:t>D_74</a:t>
            </a:r>
            <a:r>
              <a:rPr lang="ko-KR" altLang="en-US" dirty="0"/>
              <a:t>와 </a:t>
            </a:r>
            <a:r>
              <a:rPr lang="en-US" altLang="ko-KR" dirty="0"/>
              <a:t>0.92,</a:t>
            </a:r>
            <a:r>
              <a:rPr lang="ko-KR" altLang="en-US" dirty="0"/>
              <a:t> </a:t>
            </a:r>
            <a:r>
              <a:rPr lang="en-US" altLang="ko-KR" dirty="0"/>
              <a:t>D_75</a:t>
            </a:r>
            <a:r>
              <a:rPr lang="ko-KR" altLang="en-US" dirty="0"/>
              <a:t>와 </a:t>
            </a:r>
            <a:r>
              <a:rPr lang="en-US" altLang="ko-KR" dirty="0"/>
              <a:t>0.93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D_62</a:t>
            </a:r>
            <a:r>
              <a:rPr lang="ko-KR" altLang="en-US" dirty="0"/>
              <a:t>는 </a:t>
            </a:r>
            <a:r>
              <a:rPr lang="en-US" altLang="ko-KR" dirty="0"/>
              <a:t>D_77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D_74</a:t>
            </a:r>
            <a:r>
              <a:rPr lang="ko-KR" altLang="en-US" dirty="0"/>
              <a:t>는 </a:t>
            </a:r>
            <a:r>
              <a:rPr lang="en-US" altLang="ko-KR" dirty="0"/>
              <a:t>D_75</a:t>
            </a:r>
            <a:r>
              <a:rPr lang="ko-KR" altLang="en-US" dirty="0"/>
              <a:t>와 </a:t>
            </a:r>
            <a:r>
              <a:rPr lang="en-US" altLang="ko-KR" dirty="0"/>
              <a:t>0.99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D_73</a:t>
            </a:r>
            <a:r>
              <a:rPr lang="ko-KR" altLang="en-US" dirty="0"/>
              <a:t>은 </a:t>
            </a:r>
            <a:r>
              <a:rPr lang="en-US" altLang="ko-KR" dirty="0"/>
              <a:t>D_88</a:t>
            </a:r>
            <a:r>
              <a:rPr lang="ko-KR" altLang="en-US" dirty="0"/>
              <a:t>과 </a:t>
            </a:r>
            <a:r>
              <a:rPr lang="en-US" altLang="ko-KR" dirty="0"/>
              <a:t>-1.0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D_139</a:t>
            </a:r>
            <a:r>
              <a:rPr lang="ko-KR" altLang="en-US" dirty="0"/>
              <a:t>는 </a:t>
            </a:r>
            <a:r>
              <a:rPr lang="en-US" altLang="ko-KR" dirty="0"/>
              <a:t>D_143 </a:t>
            </a:r>
            <a:r>
              <a:rPr lang="ko-KR" altLang="en-US" dirty="0"/>
              <a:t>및 </a:t>
            </a:r>
            <a:r>
              <a:rPr lang="en-US" altLang="ko-KR" dirty="0"/>
              <a:t>D_141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D_141</a:t>
            </a:r>
            <a:r>
              <a:rPr lang="ko-KR" altLang="en-US" dirty="0"/>
              <a:t>은 </a:t>
            </a:r>
            <a:r>
              <a:rPr lang="en-US" altLang="ko-KR" dirty="0"/>
              <a:t>D_143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2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S_* = Spend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소비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E39E4EF-CF13-429A-84EC-740AC5E40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" t="3308" r="2233" b="4961"/>
          <a:stretch/>
        </p:blipFill>
        <p:spPr>
          <a:xfrm>
            <a:off x="2975113" y="2455383"/>
            <a:ext cx="9044608" cy="40935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5B9507-1368-4B64-BF2E-2F4083F1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060"/>
            <a:ext cx="8259328" cy="9621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0FC0D4-3B55-498F-A09B-10E42934FBA9}"/>
              </a:ext>
            </a:extLst>
          </p:cNvPr>
          <p:cNvSpPr txBox="1"/>
          <p:nvPr/>
        </p:nvSpPr>
        <p:spPr>
          <a:xfrm>
            <a:off x="172279" y="3301846"/>
            <a:ext cx="23876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S_9, S_27, S_3, S_7</a:t>
            </a:r>
          </a:p>
          <a:p>
            <a:r>
              <a:rPr lang="ko-KR" altLang="en-US" dirty="0"/>
              <a:t>→ 상대적으로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결측치가</a:t>
            </a:r>
            <a:r>
              <a:rPr lang="ko-KR" altLang="en-US" dirty="0"/>
              <a:t> 많음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68FA85-8010-4CFF-A6D1-B21C925F3A73}"/>
              </a:ext>
            </a:extLst>
          </p:cNvPr>
          <p:cNvSpPr/>
          <p:nvPr/>
        </p:nvSpPr>
        <p:spPr>
          <a:xfrm>
            <a:off x="3090435" y="2455383"/>
            <a:ext cx="1799065" cy="3970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D43A8E-CE2A-492F-B64A-1D12E03219AC}"/>
              </a:ext>
            </a:extLst>
          </p:cNvPr>
          <p:cNvCxnSpPr/>
          <p:nvPr/>
        </p:nvCxnSpPr>
        <p:spPr>
          <a:xfrm flipH="1">
            <a:off x="2559879" y="3733800"/>
            <a:ext cx="5257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2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S_* = Spend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소비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2D7E01-2238-4F2C-8F2F-0F4BE4A4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76" y="425080"/>
            <a:ext cx="7026143" cy="6138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2936C0-BB94-427E-8ED5-4F40846D5833}"/>
              </a:ext>
            </a:extLst>
          </p:cNvPr>
          <p:cNvSpPr txBox="1"/>
          <p:nvPr/>
        </p:nvSpPr>
        <p:spPr>
          <a:xfrm>
            <a:off x="403600" y="2039548"/>
            <a:ext cx="362778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상관관계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S_3</a:t>
            </a:r>
            <a:r>
              <a:rPr lang="ko-KR" altLang="en-US" dirty="0"/>
              <a:t>와 </a:t>
            </a:r>
            <a:r>
              <a:rPr lang="en-US" altLang="ko-KR" dirty="0"/>
              <a:t>S_7</a:t>
            </a:r>
            <a:r>
              <a:rPr lang="ko-KR" altLang="en-US" dirty="0"/>
              <a:t>의 상관관계 </a:t>
            </a:r>
            <a:r>
              <a:rPr lang="en-US" altLang="ko-KR" dirty="0"/>
              <a:t>0.91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S_22</a:t>
            </a:r>
            <a:r>
              <a:rPr lang="ko-KR" altLang="en-US" dirty="0"/>
              <a:t>와 </a:t>
            </a:r>
            <a:r>
              <a:rPr lang="en-US" altLang="ko-KR" dirty="0"/>
              <a:t>S_24</a:t>
            </a:r>
            <a:r>
              <a:rPr lang="ko-KR" altLang="en-US" dirty="0"/>
              <a:t>의 상관관계 </a:t>
            </a:r>
            <a:r>
              <a:rPr lang="en-US" altLang="ko-KR" dirty="0"/>
              <a:t>0.94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FBCF49-B88C-4665-99B1-AAB3EB476B00}"/>
              </a:ext>
            </a:extLst>
          </p:cNvPr>
          <p:cNvSpPr/>
          <p:nvPr/>
        </p:nvSpPr>
        <p:spPr>
          <a:xfrm>
            <a:off x="5222708" y="593094"/>
            <a:ext cx="124108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1E24D-B4F4-41F2-8D06-E1F4805CAB4F}"/>
              </a:ext>
            </a:extLst>
          </p:cNvPr>
          <p:cNvSpPr/>
          <p:nvPr/>
        </p:nvSpPr>
        <p:spPr>
          <a:xfrm>
            <a:off x="6190425" y="585265"/>
            <a:ext cx="278673" cy="5911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8A9452-8A06-4643-B9FE-4DA3FEC06F4D}"/>
              </a:ext>
            </a:extLst>
          </p:cNvPr>
          <p:cNvCxnSpPr>
            <a:cxnSpLocks/>
          </p:cNvCxnSpPr>
          <p:nvPr/>
        </p:nvCxnSpPr>
        <p:spPr>
          <a:xfrm flipH="1">
            <a:off x="3386280" y="884291"/>
            <a:ext cx="2804145" cy="1797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AC2C50-4567-4813-8F2B-DD564337546C}"/>
              </a:ext>
            </a:extLst>
          </p:cNvPr>
          <p:cNvSpPr/>
          <p:nvPr/>
        </p:nvSpPr>
        <p:spPr>
          <a:xfrm>
            <a:off x="5131582" y="4708286"/>
            <a:ext cx="5188076" cy="2786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5FC5E7-A8FE-4184-B8AA-8C5CF4288C0D}"/>
              </a:ext>
            </a:extLst>
          </p:cNvPr>
          <p:cNvSpPr/>
          <p:nvPr/>
        </p:nvSpPr>
        <p:spPr>
          <a:xfrm>
            <a:off x="10041670" y="4709117"/>
            <a:ext cx="277988" cy="17987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9586CA-48EA-4D53-B660-BAB432B074CA}"/>
              </a:ext>
            </a:extLst>
          </p:cNvPr>
          <p:cNvCxnSpPr>
            <a:cxnSpLocks/>
          </p:cNvCxnSpPr>
          <p:nvPr/>
        </p:nvCxnSpPr>
        <p:spPr>
          <a:xfrm flipH="1" flipV="1">
            <a:off x="3596640" y="3178629"/>
            <a:ext cx="6445030" cy="1551499"/>
          </a:xfrm>
          <a:prstGeom prst="straightConnector1">
            <a:avLst/>
          </a:prstGeom>
          <a:ln w="190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947725-4892-4AAF-9AE4-42F4768E5E66}"/>
              </a:ext>
            </a:extLst>
          </p:cNvPr>
          <p:cNvSpPr txBox="1"/>
          <p:nvPr/>
        </p:nvSpPr>
        <p:spPr>
          <a:xfrm>
            <a:off x="4631374" y="545737"/>
            <a:ext cx="5002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S_3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76369-F1D7-4930-8350-E206B17AC3EA}"/>
              </a:ext>
            </a:extLst>
          </p:cNvPr>
          <p:cNvSpPr txBox="1"/>
          <p:nvPr/>
        </p:nvSpPr>
        <p:spPr>
          <a:xfrm>
            <a:off x="6096000" y="6507906"/>
            <a:ext cx="53993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S_7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F958BF-55FD-4318-8636-107FF9DC135E}"/>
              </a:ext>
            </a:extLst>
          </p:cNvPr>
          <p:cNvSpPr txBox="1"/>
          <p:nvPr/>
        </p:nvSpPr>
        <p:spPr>
          <a:xfrm>
            <a:off x="4432746" y="4654063"/>
            <a:ext cx="6281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S_22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A636F6-4ED0-49B1-8D3F-1E81D7DB2EB0}"/>
              </a:ext>
            </a:extLst>
          </p:cNvPr>
          <p:cNvSpPr txBox="1"/>
          <p:nvPr/>
        </p:nvSpPr>
        <p:spPr>
          <a:xfrm>
            <a:off x="9871392" y="6461607"/>
            <a:ext cx="6185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S_24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844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7638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P_* = Payment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지급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879EC8-CE43-4C20-AFB9-475912D6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753056"/>
            <a:ext cx="5839640" cy="4058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25F60-4552-43E3-8325-BD45139E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946" y="1156473"/>
            <a:ext cx="4798714" cy="5410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9AFF65-23B8-44BF-A4FA-9D7D06D85D6D}"/>
              </a:ext>
            </a:extLst>
          </p:cNvPr>
          <p:cNvSpPr txBox="1"/>
          <p:nvPr/>
        </p:nvSpPr>
        <p:spPr>
          <a:xfrm>
            <a:off x="1601143" y="5734878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P_3</a:t>
            </a:r>
            <a:r>
              <a:rPr lang="ko-KR" altLang="en-US" dirty="0"/>
              <a:t>과 </a:t>
            </a:r>
            <a:r>
              <a:rPr lang="en-US" altLang="ko-KR" dirty="0"/>
              <a:t>P_2</a:t>
            </a:r>
            <a:r>
              <a:rPr lang="ko-KR" altLang="en-US" dirty="0"/>
              <a:t>에 </a:t>
            </a:r>
            <a:r>
              <a:rPr lang="ko-KR" altLang="en-US" dirty="0" err="1"/>
              <a:t>결측치</a:t>
            </a:r>
            <a:r>
              <a:rPr lang="ko-KR" altLang="en-US" dirty="0"/>
              <a:t>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A91F3-9496-4336-8E44-EEE01F292680}"/>
              </a:ext>
            </a:extLst>
          </p:cNvPr>
          <p:cNvSpPr txBox="1"/>
          <p:nvPr/>
        </p:nvSpPr>
        <p:spPr>
          <a:xfrm>
            <a:off x="8366894" y="1753056"/>
            <a:ext cx="152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상관관계</a:t>
            </a:r>
          </a:p>
        </p:txBody>
      </p:sp>
    </p:spTree>
    <p:extLst>
      <p:ext uri="{BB962C8B-B14F-4D97-AF65-F5344CB8AC3E}">
        <p14:creationId xmlns:p14="http://schemas.microsoft.com/office/powerpoint/2010/main" val="385244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7638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B_* = Balance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균형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878BED-CC95-4B64-80B3-85B363CF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40" y="2319436"/>
            <a:ext cx="9491958" cy="4228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18109-4FB2-40A6-B71E-EF01FE949539}"/>
              </a:ext>
            </a:extLst>
          </p:cNvPr>
          <p:cNvSpPr txBox="1"/>
          <p:nvPr/>
        </p:nvSpPr>
        <p:spPr>
          <a:xfrm>
            <a:off x="415225" y="1396106"/>
            <a:ext cx="288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B_17, B_29, B_42, B_39</a:t>
            </a:r>
          </a:p>
          <a:p>
            <a:r>
              <a:rPr lang="ko-KR" altLang="en-US" dirty="0"/>
              <a:t>→ 많은 </a:t>
            </a:r>
            <a:r>
              <a:rPr lang="ko-KR" altLang="en-US" dirty="0" err="1"/>
              <a:t>결측치를</a:t>
            </a:r>
            <a:r>
              <a:rPr lang="ko-KR" altLang="en-US" dirty="0"/>
              <a:t> 가짐</a:t>
            </a:r>
          </a:p>
        </p:txBody>
      </p:sp>
    </p:spTree>
    <p:extLst>
      <p:ext uri="{BB962C8B-B14F-4D97-AF65-F5344CB8AC3E}">
        <p14:creationId xmlns:p14="http://schemas.microsoft.com/office/powerpoint/2010/main" val="279244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58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227473" y="790303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70F29-80A3-479C-946E-B272989FDAA3}"/>
              </a:ext>
            </a:extLst>
          </p:cNvPr>
          <p:cNvSpPr txBox="1"/>
          <p:nvPr/>
        </p:nvSpPr>
        <p:spPr>
          <a:xfrm>
            <a:off x="744582" y="2873268"/>
            <a:ext cx="4794068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팀   장 </a:t>
            </a:r>
            <a:r>
              <a:rPr lang="en-US" altLang="ko-KR" sz="3200" dirty="0"/>
              <a:t>: </a:t>
            </a:r>
            <a:r>
              <a:rPr lang="ko-KR" altLang="en-US" sz="3200" dirty="0"/>
              <a:t>박규리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부팀장</a:t>
            </a:r>
            <a:r>
              <a:rPr lang="ko-KR" altLang="en-US" sz="3200" dirty="0"/>
              <a:t> </a:t>
            </a:r>
            <a:r>
              <a:rPr lang="en-US" altLang="ko-KR" sz="3200" dirty="0"/>
              <a:t>: </a:t>
            </a:r>
            <a:r>
              <a:rPr lang="ko-KR" altLang="en-US" sz="3200" dirty="0"/>
              <a:t>박종민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팀   원 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백진선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최가은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FBC01-E1D6-4C80-B572-99F2391CA190}"/>
              </a:ext>
            </a:extLst>
          </p:cNvPr>
          <p:cNvSpPr txBox="1"/>
          <p:nvPr/>
        </p:nvSpPr>
        <p:spPr>
          <a:xfrm>
            <a:off x="622662" y="2226937"/>
            <a:ext cx="55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★ </a:t>
            </a:r>
            <a:r>
              <a:rPr lang="en-US" altLang="ko-KR" sz="2800" b="1" dirty="0"/>
              <a:t>MST(Marvelous Stars Team)</a:t>
            </a:r>
            <a:endParaRPr lang="ko-KR" altLang="en-US" sz="28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F14D4-9752-4346-BA4C-8CD161AA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509" y="4049003"/>
            <a:ext cx="2724173" cy="27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491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R_* = Risk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위험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6E222-AB78-4A72-8965-4F54CBF4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66" y="1753056"/>
            <a:ext cx="8119795" cy="4757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4E6EE-CEA9-4DE8-8529-B9EE4239614D}"/>
              </a:ext>
            </a:extLst>
          </p:cNvPr>
          <p:cNvSpPr txBox="1"/>
          <p:nvPr/>
        </p:nvSpPr>
        <p:spPr>
          <a:xfrm>
            <a:off x="517474" y="1987826"/>
            <a:ext cx="260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R_9, R_26</a:t>
            </a:r>
          </a:p>
          <a:p>
            <a:r>
              <a:rPr lang="ko-KR" altLang="en-US" dirty="0"/>
              <a:t>→ 많은 </a:t>
            </a:r>
            <a:r>
              <a:rPr lang="ko-KR" altLang="en-US" dirty="0" err="1"/>
              <a:t>결측치를</a:t>
            </a:r>
            <a:r>
              <a:rPr lang="ko-KR" altLang="en-US" dirty="0"/>
              <a:t> 가짐</a:t>
            </a:r>
          </a:p>
        </p:txBody>
      </p:sp>
    </p:spTree>
    <p:extLst>
      <p:ext uri="{BB962C8B-B14F-4D97-AF65-F5344CB8AC3E}">
        <p14:creationId xmlns:p14="http://schemas.microsoft.com/office/powerpoint/2010/main" val="285634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18BF48-D3C9-4B96-8F22-9C41944A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및 코드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12105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3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사용한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11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Xgboost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Lightgbm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Catboost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ensemble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829138"/>
            <a:chOff x="2028825" y="5485953"/>
            <a:chExt cx="2038350" cy="82913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721628" y="556212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614612" y="585342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0.794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829138"/>
            <a:chOff x="2028825" y="5485953"/>
            <a:chExt cx="2038350" cy="82913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721628" y="5581204"/>
              <a:ext cx="652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614612" y="585342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0.787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829138"/>
            <a:chOff x="2028825" y="5485953"/>
            <a:chExt cx="2038350" cy="82913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721628" y="5581204"/>
              <a:ext cx="652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614612" y="585342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0.794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829138"/>
            <a:chOff x="2028825" y="5485953"/>
            <a:chExt cx="2038350" cy="82913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721628" y="5581204"/>
              <a:ext cx="652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443091" y="5853426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0.78407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8" y="1591853"/>
            <a:ext cx="138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0" y="1591853"/>
            <a:ext cx="138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2" y="1591853"/>
            <a:ext cx="249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- feature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r>
              <a:rPr lang="ko-KR" altLang="en-US" dirty="0"/>
              <a:t> </a:t>
            </a:r>
            <a:r>
              <a:rPr lang="en-US" altLang="ko-KR" dirty="0"/>
              <a:t>-127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연속형 변수</a:t>
            </a:r>
            <a:r>
              <a:rPr lang="en-US" altLang="ko-KR" dirty="0"/>
              <a:t> </a:t>
            </a:r>
          </a:p>
          <a:p>
            <a:pPr latinLnBrk="1"/>
            <a:r>
              <a:rPr lang="en-US" altLang="ko-KR" dirty="0"/>
              <a:t>(mean, std,</a:t>
            </a:r>
          </a:p>
          <a:p>
            <a:pPr latinLnBrk="1"/>
            <a:r>
              <a:rPr lang="en-US" altLang="ko-KR" dirty="0"/>
              <a:t> min, max, last)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범주형 변수 </a:t>
            </a:r>
            <a:endParaRPr lang="en-US" altLang="ko-KR" dirty="0"/>
          </a:p>
          <a:p>
            <a:pPr latinLnBrk="1"/>
            <a:r>
              <a:rPr lang="en-US" altLang="ko-KR" dirty="0"/>
              <a:t>(count, last, </a:t>
            </a:r>
            <a:r>
              <a:rPr lang="en-US" altLang="ko-KR" dirty="0" err="1"/>
              <a:t>nunique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 err="1"/>
              <a:t>Customer_ID</a:t>
            </a:r>
            <a:r>
              <a:rPr lang="en-US" altLang="ko-KR" dirty="0"/>
              <a:t> </a:t>
            </a:r>
            <a:r>
              <a:rPr lang="ko-KR" altLang="en-US" dirty="0"/>
              <a:t>당 </a:t>
            </a:r>
            <a:endParaRPr lang="en-US" altLang="ko-KR" dirty="0"/>
          </a:p>
          <a:p>
            <a:pPr algn="ctr" latinLnBrk="1"/>
            <a:r>
              <a:rPr lang="ko-KR" altLang="en-US" dirty="0"/>
              <a:t>마지막 데이터 </a:t>
            </a:r>
            <a:endParaRPr lang="en-US" altLang="ko-KR" dirty="0"/>
          </a:p>
          <a:p>
            <a:pPr algn="ctr" latinLnBrk="1"/>
            <a:r>
              <a:rPr lang="ko-KR" altLang="en-US" dirty="0"/>
              <a:t>포인트만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연속형 변수 </a:t>
            </a:r>
            <a:endParaRPr lang="en-US" altLang="ko-KR" dirty="0"/>
          </a:p>
          <a:p>
            <a:pPr latinLnBrk="1"/>
            <a:r>
              <a:rPr lang="en-US" altLang="ko-KR" dirty="0"/>
              <a:t>(mean, std,</a:t>
            </a:r>
          </a:p>
          <a:p>
            <a:pPr latinLnBrk="1"/>
            <a:r>
              <a:rPr lang="en-US" altLang="ko-KR" dirty="0"/>
              <a:t> min, max, last)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범주형 변수 </a:t>
            </a:r>
            <a:endParaRPr lang="en-US" altLang="ko-KR" dirty="0"/>
          </a:p>
          <a:p>
            <a:pPr latinLnBrk="1"/>
            <a:r>
              <a:rPr lang="en-US" altLang="ko-KR" dirty="0"/>
              <a:t>(count, last, </a:t>
            </a:r>
            <a:r>
              <a:rPr lang="en-US" altLang="ko-KR" dirty="0" err="1"/>
              <a:t>nunique</a:t>
            </a:r>
            <a:r>
              <a:rPr lang="en-US" altLang="ko-KR" dirty="0"/>
              <a:t>)</a:t>
            </a:r>
          </a:p>
          <a:p>
            <a:pPr latinLnBrk="1"/>
            <a:r>
              <a:rPr lang="en-US" altLang="ko-KR" dirty="0" err="1"/>
              <a:t>X_last</a:t>
            </a:r>
            <a:r>
              <a:rPr lang="en-US" altLang="ko-KR" dirty="0"/>
              <a:t> </a:t>
            </a:r>
            <a:r>
              <a:rPr lang="en-US" altLang="ko-KR" dirty="0" err="1"/>
              <a:t>LabelEncoding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ko-KR" altLang="en-US" dirty="0">
                <a:solidFill>
                  <a:schemeClr val="tx1"/>
                </a:solidFill>
              </a:rPr>
              <a:t>변수추가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1"/>
            <a:r>
              <a:rPr lang="en-US" altLang="ko-KR" dirty="0">
                <a:solidFill>
                  <a:schemeClr val="tx1"/>
                </a:solidFill>
              </a:rPr>
              <a:t>+ days </a:t>
            </a:r>
            <a:r>
              <a:rPr lang="ko-KR" altLang="en-US" dirty="0">
                <a:solidFill>
                  <a:schemeClr val="tx1"/>
                </a:solidFill>
              </a:rPr>
              <a:t>특성 추가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80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err="1">
                <a:solidFill>
                  <a:schemeClr val="bg1"/>
                </a:solidFill>
              </a:rPr>
              <a:t>Lightgbm</a:t>
            </a:r>
            <a:r>
              <a:rPr lang="en-US" altLang="ko-KR" sz="3600" spc="-300" dirty="0">
                <a:solidFill>
                  <a:schemeClr val="bg1"/>
                </a:solidFill>
              </a:rPr>
              <a:t> ,  </a:t>
            </a:r>
            <a:r>
              <a:rPr lang="en-US" altLang="ko-KR" sz="3600" spc="-300" dirty="0" err="1">
                <a:solidFill>
                  <a:schemeClr val="bg1"/>
                </a:solidFill>
              </a:rPr>
              <a:t>Catboost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Catboost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25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Lightgbm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Catboost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F7C0F8-0D8D-4003-AAB9-59352BDC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06" y="2189045"/>
            <a:ext cx="8665781" cy="3048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A7B3CA-5131-40AB-A2C9-32A2AC033310}"/>
              </a:ext>
            </a:extLst>
          </p:cNvPr>
          <p:cNvSpPr txBox="1"/>
          <p:nvPr/>
        </p:nvSpPr>
        <p:spPr>
          <a:xfrm>
            <a:off x="2908959" y="1980365"/>
            <a:ext cx="352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wise(</a:t>
            </a:r>
            <a:r>
              <a:rPr lang="ko-KR" altLang="en-US" dirty="0"/>
              <a:t>균형</a:t>
            </a:r>
            <a:r>
              <a:rPr lang="en-US" altLang="ko-KR" dirty="0"/>
              <a:t>)</a:t>
            </a:r>
            <a:r>
              <a:rPr lang="ko-KR" altLang="en-US" dirty="0"/>
              <a:t>트리 분할 방식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4A966-1BCA-4B3E-82F3-816F27CB8545}"/>
              </a:ext>
            </a:extLst>
          </p:cNvPr>
          <p:cNvSpPr txBox="1"/>
          <p:nvPr/>
        </p:nvSpPr>
        <p:spPr>
          <a:xfrm>
            <a:off x="2635522" y="5480209"/>
            <a:ext cx="64545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대칭적인 트리 형성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범주형 변수로 이루어진 데이터셋에서 예측 성능이 우수함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525FDF-8C0C-47C5-8016-4496CE98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0" y="5436834"/>
            <a:ext cx="2443865" cy="9131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C5C651-75E2-4B22-97FC-E9DD27CD3B75}"/>
              </a:ext>
            </a:extLst>
          </p:cNvPr>
          <p:cNvSpPr txBox="1"/>
          <p:nvPr/>
        </p:nvSpPr>
        <p:spPr>
          <a:xfrm>
            <a:off x="7726376" y="1980365"/>
            <a:ext cx="330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Leaf</a:t>
            </a:r>
            <a:r>
              <a:rPr lang="ko-KR" altLang="en-US" dirty="0"/>
              <a:t> </a:t>
            </a:r>
            <a:r>
              <a:rPr lang="en-US" altLang="ko-KR" dirty="0"/>
              <a:t>wise(</a:t>
            </a:r>
            <a:r>
              <a:rPr lang="ko-KR" altLang="en-US" dirty="0"/>
              <a:t>리프 중심</a:t>
            </a:r>
            <a:r>
              <a:rPr lang="en-US" altLang="ko-KR" dirty="0"/>
              <a:t>)</a:t>
            </a:r>
            <a:r>
              <a:rPr lang="ko-KR" altLang="en-US" dirty="0"/>
              <a:t>트리 분할</a:t>
            </a: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463D34-C254-441D-B635-3DEA9E3F77BB}"/>
              </a:ext>
            </a:extLst>
          </p:cNvPr>
          <p:cNvCxnSpPr/>
          <p:nvPr/>
        </p:nvCxnSpPr>
        <p:spPr>
          <a:xfrm>
            <a:off x="7715618" y="1576711"/>
            <a:ext cx="0" cy="3860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73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Lightgbm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20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Lightgbm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0C8DA8-5833-414C-82DA-3AD23D049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 t="2737" r="717"/>
          <a:stretch/>
        </p:blipFill>
        <p:spPr>
          <a:xfrm>
            <a:off x="1572841" y="1188720"/>
            <a:ext cx="7510199" cy="55965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8EC95-C72D-4DBE-8E32-35F90572D4D0}"/>
              </a:ext>
            </a:extLst>
          </p:cNvPr>
          <p:cNvSpPr/>
          <p:nvPr/>
        </p:nvSpPr>
        <p:spPr>
          <a:xfrm>
            <a:off x="2255520" y="1639245"/>
            <a:ext cx="6723017" cy="3811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91690F-029D-4592-B5C4-5B088425D628}"/>
              </a:ext>
            </a:extLst>
          </p:cNvPr>
          <p:cNvCxnSpPr>
            <a:cxnSpLocks/>
          </p:cNvCxnSpPr>
          <p:nvPr/>
        </p:nvCxnSpPr>
        <p:spPr>
          <a:xfrm>
            <a:off x="8978537" y="1811383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C56CBD-BDC1-453C-AED6-B29BDDFE5CC9}"/>
              </a:ext>
            </a:extLst>
          </p:cNvPr>
          <p:cNvSpPr txBox="1"/>
          <p:nvPr/>
        </p:nvSpPr>
        <p:spPr>
          <a:xfrm>
            <a:off x="9326880" y="1626717"/>
            <a:ext cx="27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S_2</a:t>
            </a:r>
            <a:r>
              <a:rPr lang="ko-KR" altLang="en-US" dirty="0"/>
              <a:t>이용해서 </a:t>
            </a:r>
            <a:r>
              <a:rPr lang="en-US" altLang="ko-KR" dirty="0"/>
              <a:t>days </a:t>
            </a:r>
            <a:r>
              <a:rPr lang="ko-KR" altLang="en-US" dirty="0"/>
              <a:t>만들기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56BDBC-FAAD-40B7-AE23-996E83426687}"/>
              </a:ext>
            </a:extLst>
          </p:cNvPr>
          <p:cNvSpPr/>
          <p:nvPr/>
        </p:nvSpPr>
        <p:spPr>
          <a:xfrm>
            <a:off x="2255520" y="2232555"/>
            <a:ext cx="4158342" cy="22410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01EC41-F653-4DF9-AE21-6041B8883470}"/>
              </a:ext>
            </a:extLst>
          </p:cNvPr>
          <p:cNvCxnSpPr>
            <a:cxnSpLocks/>
          </p:cNvCxnSpPr>
          <p:nvPr/>
        </p:nvCxnSpPr>
        <p:spPr>
          <a:xfrm>
            <a:off x="6413862" y="2358862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F03C73-AE50-4288-A7EA-4C85C9F8B952}"/>
              </a:ext>
            </a:extLst>
          </p:cNvPr>
          <p:cNvSpPr txBox="1"/>
          <p:nvPr/>
        </p:nvSpPr>
        <p:spPr>
          <a:xfrm>
            <a:off x="6762205" y="2132148"/>
            <a:ext cx="258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Customer_ID</a:t>
            </a:r>
            <a:r>
              <a:rPr lang="en-US" altLang="ko-KR" dirty="0"/>
              <a:t> </a:t>
            </a:r>
            <a:r>
              <a:rPr lang="ko-KR" altLang="en-US" dirty="0"/>
              <a:t>당 마지막 데이터 포인트 사용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F163B-E8BD-41A9-B6C2-1E35F352631E}"/>
              </a:ext>
            </a:extLst>
          </p:cNvPr>
          <p:cNvSpPr/>
          <p:nvPr/>
        </p:nvSpPr>
        <p:spPr>
          <a:xfrm>
            <a:off x="2249461" y="2697336"/>
            <a:ext cx="3480779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8D68CA-AA5F-4D9D-BD09-2C39CE7E6D10}"/>
              </a:ext>
            </a:extLst>
          </p:cNvPr>
          <p:cNvSpPr/>
          <p:nvPr/>
        </p:nvSpPr>
        <p:spPr>
          <a:xfrm>
            <a:off x="2249460" y="3440212"/>
            <a:ext cx="5448917" cy="285607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1948AB-B42F-4F97-9BEF-6EC857B286EE}"/>
              </a:ext>
            </a:extLst>
          </p:cNvPr>
          <p:cNvCxnSpPr>
            <a:cxnSpLocks/>
          </p:cNvCxnSpPr>
          <p:nvPr/>
        </p:nvCxnSpPr>
        <p:spPr>
          <a:xfrm>
            <a:off x="5747657" y="3068611"/>
            <a:ext cx="3579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2420FD-EE23-40D7-94BF-E381ABC4E29F}"/>
              </a:ext>
            </a:extLst>
          </p:cNvPr>
          <p:cNvSpPr txBox="1"/>
          <p:nvPr/>
        </p:nvSpPr>
        <p:spPr>
          <a:xfrm>
            <a:off x="9422674" y="2778479"/>
            <a:ext cx="2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</a:t>
            </a:r>
            <a:r>
              <a:rPr lang="en-US" altLang="ko-KR" dirty="0"/>
              <a:t>80% </a:t>
            </a:r>
            <a:r>
              <a:rPr lang="ko-KR" altLang="en-US" dirty="0"/>
              <a:t>이상인 특성 제거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73E631-9874-4B83-8379-A55861025F97}"/>
              </a:ext>
            </a:extLst>
          </p:cNvPr>
          <p:cNvCxnSpPr/>
          <p:nvPr/>
        </p:nvCxnSpPr>
        <p:spPr>
          <a:xfrm>
            <a:off x="7698377" y="4275909"/>
            <a:ext cx="1968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6D413-5334-49F9-B411-DF50B6F04F38}"/>
              </a:ext>
            </a:extLst>
          </p:cNvPr>
          <p:cNvSpPr txBox="1"/>
          <p:nvPr/>
        </p:nvSpPr>
        <p:spPr>
          <a:xfrm>
            <a:off x="9666514" y="4091243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특성 추가</a:t>
            </a:r>
          </a:p>
        </p:txBody>
      </p:sp>
    </p:spTree>
    <p:extLst>
      <p:ext uri="{BB962C8B-B14F-4D97-AF65-F5344CB8AC3E}">
        <p14:creationId xmlns:p14="http://schemas.microsoft.com/office/powerpoint/2010/main" val="421214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Lightgbm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9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Lightgbm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특성 중요도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3CB25E-7B47-4CBB-8425-3E6974FA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9" y="1833415"/>
            <a:ext cx="4837532" cy="48168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5F739F-B0F0-417B-9766-D70D44FAA6B1}"/>
              </a:ext>
            </a:extLst>
          </p:cNvPr>
          <p:cNvSpPr/>
          <p:nvPr/>
        </p:nvSpPr>
        <p:spPr>
          <a:xfrm>
            <a:off x="711200" y="6079988"/>
            <a:ext cx="1168400" cy="6760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C8D93A9-6C66-4C6A-84B4-07A4976C7E4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79600" y="2482786"/>
            <a:ext cx="5293360" cy="393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B71B784-09FA-42F3-B831-6B83CF9C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1726331"/>
            <a:ext cx="3353268" cy="1829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7FF85F-96B7-4CF3-B3FF-FAE31ACEB936}"/>
              </a:ext>
            </a:extLst>
          </p:cNvPr>
          <p:cNvSpPr txBox="1"/>
          <p:nvPr/>
        </p:nvSpPr>
        <p:spPr>
          <a:xfrm>
            <a:off x="7975600" y="3559200"/>
            <a:ext cx="233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중요도가</a:t>
            </a:r>
            <a:r>
              <a:rPr lang="en-US" altLang="ko-KR" dirty="0"/>
              <a:t> </a:t>
            </a:r>
            <a:r>
              <a:rPr lang="ko-KR" altLang="en-US" dirty="0"/>
              <a:t>높은 특성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P_2</a:t>
            </a:r>
          </a:p>
          <a:p>
            <a:r>
              <a:rPr lang="en-US" altLang="ko-KR" dirty="0"/>
              <a:t>c_PB_29</a:t>
            </a:r>
          </a:p>
          <a:p>
            <a:r>
              <a:rPr lang="en-US" altLang="ko-KR" dirty="0"/>
              <a:t>c_PR_21</a:t>
            </a:r>
          </a:p>
          <a:p>
            <a:r>
              <a:rPr lang="en-US" altLang="ko-KR" dirty="0"/>
              <a:t>B_9</a:t>
            </a:r>
          </a:p>
          <a:p>
            <a:r>
              <a:rPr lang="en-US" altLang="ko-KR" dirty="0"/>
              <a:t>D_48</a:t>
            </a:r>
          </a:p>
          <a:p>
            <a:r>
              <a:rPr lang="en-US" altLang="ko-KR" dirty="0"/>
              <a:t>B_18</a:t>
            </a:r>
          </a:p>
          <a:p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01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알고 가면 더 재미있는 월드IT쇼 2017의 다섯 가지 키워드 – SK텔레콤 뉴스룸">
            <a:extLst>
              <a:ext uri="{FF2B5EF4-FFF2-40B4-BE49-F238E27FC236}">
                <a16:creationId xmlns:a16="http://schemas.microsoft.com/office/drawing/2014/main" id="{D8E5611A-910D-4BCB-B0D9-2D237F954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0"/>
            <a:ext cx="860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106876" y="3585754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66D8C-4C6A-4519-8C5D-578B4169A5AC}"/>
              </a:ext>
            </a:extLst>
          </p:cNvPr>
          <p:cNvSpPr txBox="1"/>
          <p:nvPr/>
        </p:nvSpPr>
        <p:spPr>
          <a:xfrm>
            <a:off x="2373987" y="1584514"/>
            <a:ext cx="12105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4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804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Ensemble Technique : Weighted Averaging, Rank Averaging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나눔스퀘어 Light" panose="020B0600000101010101"/>
              </a:rPr>
              <a:t>Weighted Averaging</a:t>
            </a:r>
            <a:endParaRPr lang="ko-KR" altLang="en-US" dirty="0">
              <a:solidFill>
                <a:schemeClr val="tx1"/>
              </a:solidFill>
              <a:ea typeface="나눔스퀘어 Light" panose="020B0600000101010101"/>
            </a:endParaRPr>
          </a:p>
        </p:txBody>
      </p:sp>
      <p:pic>
        <p:nvPicPr>
          <p:cNvPr id="5122" name="Picture 2" descr="weights">
            <a:extLst>
              <a:ext uri="{FF2B5EF4-FFF2-40B4-BE49-F238E27FC236}">
                <a16:creationId xmlns:a16="http://schemas.microsoft.com/office/drawing/2014/main" id="{36D49510-0177-4DF8-AC47-F6689B558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215" y="3153844"/>
            <a:ext cx="5291130" cy="30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D98C2-330B-4F94-BE14-A7DEAB16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59" y="3230880"/>
            <a:ext cx="5250826" cy="29510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D710F-1529-4AD4-B06B-902F749F1592}"/>
              </a:ext>
            </a:extLst>
          </p:cNvPr>
          <p:cNvSpPr/>
          <p:nvPr/>
        </p:nvSpPr>
        <p:spPr>
          <a:xfrm>
            <a:off x="6502400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나눔스퀘어 Light" panose="020B0600000101010101"/>
              </a:rPr>
              <a:t>Rank Averaging</a:t>
            </a:r>
            <a:endParaRPr lang="ko-KR" altLang="en-US" dirty="0">
              <a:solidFill>
                <a:schemeClr val="tx1"/>
              </a:solidFill>
              <a:ea typeface="나눔스퀘어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2220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Weighted Average, Rank Average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Ensemble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524835-846D-4E0F-A4C8-880EE005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400789"/>
            <a:ext cx="6792273" cy="1114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5E4179-2B10-480F-9900-C3B676CFCD39}"/>
              </a:ext>
            </a:extLst>
          </p:cNvPr>
          <p:cNvSpPr txBox="1"/>
          <p:nvPr/>
        </p:nvSpPr>
        <p:spPr>
          <a:xfrm>
            <a:off x="240080" y="2031457"/>
            <a:ext cx="28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모델들의 </a:t>
            </a:r>
            <a:r>
              <a:rPr lang="ko-KR" altLang="en-US" dirty="0" err="1"/>
              <a:t>예측값</a:t>
            </a:r>
            <a:r>
              <a:rPr lang="ko-KR" altLang="en-US" dirty="0"/>
              <a:t> 불러오기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93E623-C378-4D09-B086-747ABEA9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27" y="4124409"/>
            <a:ext cx="6106377" cy="1047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047D2-9F3D-4AE4-AB7A-9895571DEC94}"/>
              </a:ext>
            </a:extLst>
          </p:cNvPr>
          <p:cNvSpPr txBox="1"/>
          <p:nvPr/>
        </p:nvSpPr>
        <p:spPr>
          <a:xfrm>
            <a:off x="240080" y="3700036"/>
            <a:ext cx="368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모델들의 자체평가 점수 불러오기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316EAA-E8C0-4F11-946F-2E5B15E5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8" y="5121219"/>
            <a:ext cx="415348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Weighted Average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19D059E-73CE-4337-848D-7C0BBC870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" t="23114" r="-96"/>
          <a:stretch/>
        </p:blipFill>
        <p:spPr>
          <a:xfrm>
            <a:off x="3774963" y="1153240"/>
            <a:ext cx="7158173" cy="265950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D00CC0-15FA-4704-A03F-14D686E3282A}"/>
              </a:ext>
            </a:extLst>
          </p:cNvPr>
          <p:cNvSpPr txBox="1"/>
          <p:nvPr/>
        </p:nvSpPr>
        <p:spPr>
          <a:xfrm>
            <a:off x="339536" y="1264666"/>
            <a:ext cx="343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Ensemble – Weighted Average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6FEC9-D8E7-4255-812C-7BA8A54C713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340863-49A6-479D-B4C4-74F4930B73D0}"/>
              </a:ext>
            </a:extLst>
          </p:cNvPr>
          <p:cNvSpPr txBox="1"/>
          <p:nvPr/>
        </p:nvSpPr>
        <p:spPr>
          <a:xfrm>
            <a:off x="339536" y="3815943"/>
            <a:ext cx="292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Ensemble – Rank Average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DCAE59-274B-4653-8700-6D61B772D2F4}"/>
              </a:ext>
            </a:extLst>
          </p:cNvPr>
          <p:cNvSpPr/>
          <p:nvPr/>
        </p:nvSpPr>
        <p:spPr>
          <a:xfrm>
            <a:off x="132080" y="381274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9116FCB-1882-4C5C-AB7F-B7065FBC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4" t="5198" r="547" b="5895"/>
          <a:stretch/>
        </p:blipFill>
        <p:spPr>
          <a:xfrm>
            <a:off x="3774962" y="3812744"/>
            <a:ext cx="7158172" cy="27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69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296574" y="205887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2690237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대회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62319"/>
            <a:ext cx="3534480" cy="707886"/>
            <a:chOff x="294640" y="3596640"/>
            <a:chExt cx="353448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 및 코드 설명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C1E916-2F4D-4BC6-A997-887D4D75188D}"/>
              </a:ext>
            </a:extLst>
          </p:cNvPr>
          <p:cNvGrpSpPr/>
          <p:nvPr/>
        </p:nvGrpSpPr>
        <p:grpSpPr>
          <a:xfrm>
            <a:off x="619016" y="3656534"/>
            <a:ext cx="2640005" cy="707886"/>
            <a:chOff x="294640" y="3596640"/>
            <a:chExt cx="264000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EF645-5D2A-4FBC-80D3-C3050C17232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BB8753-A43C-40F7-AF46-48B65805C98F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분석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CAA42E-8C33-4DF7-B7CA-52799A1129C4}"/>
              </a:ext>
            </a:extLst>
          </p:cNvPr>
          <p:cNvGrpSpPr/>
          <p:nvPr/>
        </p:nvGrpSpPr>
        <p:grpSpPr>
          <a:xfrm>
            <a:off x="619016" y="5556097"/>
            <a:ext cx="2234444" cy="707886"/>
            <a:chOff x="294640" y="3596640"/>
            <a:chExt cx="223444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83157-AED5-4D68-94F4-79DCA41FF2E9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FE6B3-9825-439B-B69E-43BB33BC52E3}"/>
                </a:ext>
              </a:extLst>
            </p:cNvPr>
            <p:cNvSpPr txBox="1"/>
            <p:nvPr/>
          </p:nvSpPr>
          <p:spPr>
            <a:xfrm>
              <a:off x="943394" y="3688973"/>
              <a:ext cx="1585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Ensemble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2220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Weighted Average, Rank Average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2631932" y="564925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0.79383</a:t>
            </a:r>
            <a:endParaRPr lang="ko-KR" altLang="en-US" sz="2000" spc="-15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2621733" y="505844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7840441" y="565135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0.79455</a:t>
            </a:r>
            <a:endParaRPr lang="ko-KR" altLang="en-US" sz="2000" spc="-15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7830241" y="505844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2741155" y="452918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7949663" y="4537528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384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Weighted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Average 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Rank Average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1175D-3A15-4890-8EA1-B1A4385BC451}"/>
              </a:ext>
            </a:extLst>
          </p:cNvPr>
          <p:cNvSpPr/>
          <p:nvPr/>
        </p:nvSpPr>
        <p:spPr>
          <a:xfrm>
            <a:off x="1771351" y="2192392"/>
            <a:ext cx="2650676" cy="1887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Weighted</a:t>
            </a:r>
          </a:p>
          <a:p>
            <a:pPr algn="ctr"/>
            <a:r>
              <a:rPr lang="en-US" altLang="ko-KR" dirty="0"/>
              <a:t>Average</a:t>
            </a:r>
            <a:endParaRPr lang="ko-KR" altLang="en-US" dirty="0"/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182A8E0-58D5-4212-8EFF-24DAEE64B0E7}"/>
              </a:ext>
            </a:extLst>
          </p:cNvPr>
          <p:cNvSpPr/>
          <p:nvPr/>
        </p:nvSpPr>
        <p:spPr>
          <a:xfrm>
            <a:off x="6926453" y="2192392"/>
            <a:ext cx="2650676" cy="1887954"/>
          </a:xfrm>
          <a:prstGeom prst="rect">
            <a:avLst/>
          </a:prstGeom>
          <a:solidFill>
            <a:srgbClr val="005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</a:t>
            </a:r>
          </a:p>
          <a:p>
            <a:pPr algn="ctr"/>
            <a:r>
              <a:rPr lang="en-US" altLang="ko-KR" dirty="0"/>
              <a:t>Average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4639511" y="2705723"/>
            <a:ext cx="2912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i="1" dirty="0">
                <a:solidFill>
                  <a:schemeClr val="bg1"/>
                </a:solidFill>
              </a:rPr>
              <a:t>Q &amp; A</a:t>
            </a:r>
            <a:endParaRPr lang="ko-KR" altLang="en-US" sz="7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5314376" y="1867784"/>
            <a:ext cx="1555234" cy="2739211"/>
            <a:chOff x="5524437" y="1867784"/>
            <a:chExt cx="1555234" cy="27392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524437" y="4083775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대회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726416" y="1867784"/>
              <a:ext cx="115929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대회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American Express – Default Prediction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477288-CA6C-45F9-8428-0E2475DE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75"/>
          <a:stretch/>
        </p:blipFill>
        <p:spPr>
          <a:xfrm>
            <a:off x="7121237" y="4325877"/>
            <a:ext cx="4842164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5AE276-8B32-4348-871A-AD75D95F7A6A}"/>
              </a:ext>
            </a:extLst>
          </p:cNvPr>
          <p:cNvSpPr txBox="1"/>
          <p:nvPr/>
        </p:nvSpPr>
        <p:spPr>
          <a:xfrm>
            <a:off x="228599" y="4325877"/>
            <a:ext cx="676055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신용 부도 예측은 소비자 대출 사업에서 위험 관리에 핵심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예측은 대출자들이 대출 결정을 최적화할 수 있게 해주며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이는 더 나은 고객 경험과 건전한 비즈니스 경제로 이어짐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2400" b="1" dirty="0">
                <a:effectLst/>
              </a:rPr>
              <a:t>→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u="sng" dirty="0" err="1">
                <a:effectLst/>
              </a:rPr>
              <a:t>머신러닝</a:t>
            </a:r>
            <a:r>
              <a:rPr lang="ko-KR" altLang="en-US" sz="2400" b="1" u="sng" dirty="0">
                <a:effectLst/>
              </a:rPr>
              <a:t> 기술을 적용해 신용불량자를 예측</a:t>
            </a:r>
            <a:endParaRPr lang="en-US" altLang="ko-KR" sz="2400" b="1" u="sng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697E86-06E5-40FC-92B3-7A1FF9AE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"/>
          <a:stretch/>
        </p:blipFill>
        <p:spPr>
          <a:xfrm>
            <a:off x="1213605" y="1424343"/>
            <a:ext cx="2223613" cy="2210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74CF75-2327-4A03-8F39-BF7B108517A2}"/>
              </a:ext>
            </a:extLst>
          </p:cNvPr>
          <p:cNvSpPr txBox="1"/>
          <p:nvPr/>
        </p:nvSpPr>
        <p:spPr>
          <a:xfrm>
            <a:off x="4000542" y="1689106"/>
            <a:ext cx="7470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American Express</a:t>
            </a:r>
            <a:r>
              <a:rPr lang="ko-KR" altLang="en-US" dirty="0"/>
              <a:t>는 글로벌 통합 결제 기업입니다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세계 최대 결제 카드 발행사인 이 회사는 고객에게 삶을 풍요롭게 하고 비즈니스 성공을 구축하는 제품</a:t>
            </a:r>
            <a:r>
              <a:rPr lang="en-US" altLang="ko-KR" dirty="0"/>
              <a:t>, </a:t>
            </a:r>
            <a:r>
              <a:rPr lang="ko-KR" altLang="en-US" dirty="0"/>
              <a:t>통찰력 및 경험에 대한 액세스를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2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D5C9B4-B76A-43FF-84F2-DECACFEE3694}"/>
              </a:ext>
            </a:extLst>
          </p:cNvPr>
          <p:cNvGrpSpPr/>
          <p:nvPr/>
        </p:nvGrpSpPr>
        <p:grpSpPr>
          <a:xfrm>
            <a:off x="2110082" y="1907540"/>
            <a:ext cx="1875835" cy="2739211"/>
            <a:chOff x="5364137" y="1867784"/>
            <a:chExt cx="1875835" cy="2739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451564-E64D-4108-9A91-13B8161954CC}"/>
                </a:ext>
              </a:extLst>
            </p:cNvPr>
            <p:cNvSpPr txBox="1"/>
            <p:nvPr/>
          </p:nvSpPr>
          <p:spPr>
            <a:xfrm>
              <a:off x="5364137" y="4083775"/>
              <a:ext cx="1875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데이터 분석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2A0639-BA5C-4A42-BF22-59204942F424}"/>
                </a:ext>
              </a:extLst>
            </p:cNvPr>
            <p:cNvSpPr txBox="1"/>
            <p:nvPr/>
          </p:nvSpPr>
          <p:spPr>
            <a:xfrm>
              <a:off x="5726416" y="1867784"/>
              <a:ext cx="11592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Data Analysis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1490656" y="1424343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7521398" y="1424343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1713069" y="4967865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Kaggle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discussion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을 읽고 정리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471819" y="5390664"/>
              <a:ext cx="1207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Discussion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7743812" y="4967865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변수들의 특성을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EDA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로 정리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771421" y="5390664"/>
              <a:ext cx="608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EDA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래픽 9" descr="고객 검토">
            <a:extLst>
              <a:ext uri="{FF2B5EF4-FFF2-40B4-BE49-F238E27FC236}">
                <a16:creationId xmlns:a16="http://schemas.microsoft.com/office/drawing/2014/main" id="{A3E5A817-7CB6-474A-8FBA-AECE6F0B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930" y="1955618"/>
            <a:ext cx="2269930" cy="2269930"/>
          </a:xfrm>
          <a:prstGeom prst="rect">
            <a:avLst/>
          </a:prstGeom>
        </p:spPr>
      </p:pic>
      <p:pic>
        <p:nvPicPr>
          <p:cNvPr id="12" name="그래픽 11" descr="가로 막대형 차트">
            <a:extLst>
              <a:ext uri="{FF2B5EF4-FFF2-40B4-BE49-F238E27FC236}">
                <a16:creationId xmlns:a16="http://schemas.microsoft.com/office/drawing/2014/main" id="{7D3CE4E4-C24D-43D5-BC4A-94846F8FD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2673" y="1955618"/>
            <a:ext cx="2269930" cy="22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4158" y="67385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58831-60F1-4A05-AF02-F40AAAA4EDB7}"/>
              </a:ext>
            </a:extLst>
          </p:cNvPr>
          <p:cNvSpPr txBox="1"/>
          <p:nvPr/>
        </p:nvSpPr>
        <p:spPr>
          <a:xfrm>
            <a:off x="293970" y="1182485"/>
            <a:ext cx="33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000" b="1" i="0" dirty="0">
                <a:effectLst/>
                <a:ea typeface="나눔스퀘어 Light" panose="020B0600000101010101"/>
              </a:rPr>
              <a:t>How To Reduce Data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F020D-AF5B-40AC-9A3B-7FFEE310CC42}"/>
              </a:ext>
            </a:extLst>
          </p:cNvPr>
          <p:cNvSpPr txBox="1"/>
          <p:nvPr/>
        </p:nvSpPr>
        <p:spPr>
          <a:xfrm>
            <a:off x="293970" y="1648838"/>
            <a:ext cx="88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https://www.kaggle.com/competitions/amex-default-prediction/discussion/328054</a:t>
            </a:r>
            <a:endParaRPr lang="ko-KR" altLang="en-US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0B21FB-484D-4256-B43B-D95ABEEC1DE6}"/>
              </a:ext>
            </a:extLst>
          </p:cNvPr>
          <p:cNvGrpSpPr/>
          <p:nvPr/>
        </p:nvGrpSpPr>
        <p:grpSpPr>
          <a:xfrm>
            <a:off x="749034" y="2164590"/>
            <a:ext cx="10693932" cy="4423904"/>
            <a:chOff x="867266" y="1833334"/>
            <a:chExt cx="10693932" cy="44239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6983414-DD92-40FE-9CDE-509978896D19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3FAFBE-C804-4F9B-846D-B83E1929A85A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EC0178-7959-4AB9-BE07-B52D07F3AA58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5A3AE6-7124-4B48-9765-F8D63D0C8582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9E29A04-7716-4B8C-886C-83B618772B64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21" name="다이아몬드 20">
                <a:extLst>
                  <a:ext uri="{FF2B5EF4-FFF2-40B4-BE49-F238E27FC236}">
                    <a16:creationId xmlns:a16="http://schemas.microsoft.com/office/drawing/2014/main" id="{139E1E74-86F8-4DCC-B325-3F6356C00B7D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B17BEC-5647-42B3-88F8-92CB8460CE7E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919611-3662-49BE-828F-C0F26E40FA11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C00B69-AB38-4122-B452-CD8229E8DCA0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E3390E-BABD-49D8-B215-6FB672904215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00D3A9-47C8-48A3-8387-82060613C610}"/>
              </a:ext>
            </a:extLst>
          </p:cNvPr>
          <p:cNvSpPr txBox="1"/>
          <p:nvPr/>
        </p:nvSpPr>
        <p:spPr>
          <a:xfrm>
            <a:off x="1739643" y="2094453"/>
            <a:ext cx="2765647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데이터 유형별</a:t>
            </a:r>
            <a:r>
              <a:rPr lang="en-US" altLang="ko-KR" kern="0" dirty="0">
                <a:solidFill>
                  <a:schemeClr val="bg1"/>
                </a:solidFill>
                <a:ea typeface="나눔스퀘어 Light" panose="020B0600000101010101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ea typeface="나눔스퀘어 Light" panose="020B0600000101010101"/>
              </a:rPr>
              <a:t>용량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 감소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F9DC9-93D6-4AD1-AA51-9B36079B10BC}"/>
              </a:ext>
            </a:extLst>
          </p:cNvPr>
          <p:cNvSpPr txBox="1"/>
          <p:nvPr/>
        </p:nvSpPr>
        <p:spPr>
          <a:xfrm>
            <a:off x="875103" y="2658630"/>
            <a:ext cx="516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Column </a:t>
            </a:r>
            <a:r>
              <a:rPr lang="en-US" altLang="ko-KR" dirty="0" err="1">
                <a:solidFill>
                  <a:schemeClr val="bg1"/>
                </a:solidFill>
                <a:ea typeface="나눔스퀘어 Light" panose="020B0600000101010101"/>
              </a:rPr>
              <a:t>Customer_ID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 [ 64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→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4 byte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Column S_2  [ 10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 → 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3 byte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11 Categorical Columns  [ 88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 → 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11 byte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177 Numeric Columns </a:t>
            </a:r>
          </a:p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   [1416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→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353 byte]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52C60-AAD7-415B-9DF2-7C592C3973A9}"/>
              </a:ext>
            </a:extLst>
          </p:cNvPr>
          <p:cNvSpPr txBox="1"/>
          <p:nvPr/>
        </p:nvSpPr>
        <p:spPr>
          <a:xfrm>
            <a:off x="7923903" y="2198729"/>
            <a:ext cx="174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파일 형식 선택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966A10-BBF0-4FE0-9DD0-94334607F731}"/>
              </a:ext>
            </a:extLst>
          </p:cNvPr>
          <p:cNvSpPr txBox="1"/>
          <p:nvPr/>
        </p:nvSpPr>
        <p:spPr>
          <a:xfrm>
            <a:off x="6563548" y="2593687"/>
            <a:ext cx="4715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csv (</a:t>
            </a:r>
            <a:r>
              <a:rPr lang="ko-KR" altLang="en-US" dirty="0">
                <a:solidFill>
                  <a:schemeClr val="bg1"/>
                </a:solidFill>
              </a:rPr>
              <a:t>행 별 저장</a:t>
            </a:r>
            <a:r>
              <a:rPr lang="en-US" altLang="ko-KR" dirty="0">
                <a:solidFill>
                  <a:schemeClr val="bg1"/>
                </a:solidFill>
              </a:rPr>
              <a:t>) -&gt; parquet (</a:t>
            </a:r>
            <a:r>
              <a:rPr lang="ko-KR" altLang="en-US" dirty="0">
                <a:solidFill>
                  <a:schemeClr val="bg1"/>
                </a:solidFill>
              </a:rPr>
              <a:t>열 별 저장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Feather, Parquet, Pickle </a:t>
            </a:r>
            <a:r>
              <a:rPr lang="ko-KR" altLang="en-US" dirty="0">
                <a:solidFill>
                  <a:schemeClr val="bg1"/>
                </a:solidFill>
              </a:rPr>
              <a:t>형식 데이터 압축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dtype</a:t>
            </a:r>
            <a:r>
              <a:rPr lang="ko-KR" altLang="en-US" dirty="0">
                <a:solidFill>
                  <a:schemeClr val="bg1"/>
                </a:solidFill>
              </a:rPr>
              <a:t> 기억 여부 업데이트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1469DC-AC68-495D-B216-91EC38509C24}"/>
              </a:ext>
            </a:extLst>
          </p:cNvPr>
          <p:cNvSpPr txBox="1"/>
          <p:nvPr/>
        </p:nvSpPr>
        <p:spPr>
          <a:xfrm>
            <a:off x="2257149" y="4514562"/>
            <a:ext cx="173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파일 저장 방식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E74BF-DD5D-48B1-9945-E2D27AB116E4}"/>
              </a:ext>
            </a:extLst>
          </p:cNvPr>
          <p:cNvSpPr txBox="1"/>
          <p:nvPr/>
        </p:nvSpPr>
        <p:spPr>
          <a:xfrm>
            <a:off x="1922316" y="5046829"/>
            <a:ext cx="2400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여러 개의 파일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OR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하나의 큰 파일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54C9F7-8ADB-4B2D-ADB5-4148FBA02409}"/>
              </a:ext>
            </a:extLst>
          </p:cNvPr>
          <p:cNvSpPr txBox="1"/>
          <p:nvPr/>
        </p:nvSpPr>
        <p:spPr>
          <a:xfrm>
            <a:off x="8133447" y="4514562"/>
            <a:ext cx="132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Noise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7D152-6C73-4E3A-ACE9-2A35FC5D8688}"/>
              </a:ext>
            </a:extLst>
          </p:cNvPr>
          <p:cNvSpPr txBox="1"/>
          <p:nvPr/>
        </p:nvSpPr>
        <p:spPr>
          <a:xfrm>
            <a:off x="7353895" y="5286670"/>
            <a:ext cx="313459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ea typeface="나눔스퀘어 Light" panose="020B0600000101010101"/>
              </a:rPr>
              <a:t>f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loat32(4</a:t>
            </a:r>
            <a:r>
              <a:rPr lang="en-US" altLang="ko-KR" kern="0" dirty="0">
                <a:solidFill>
                  <a:srgbClr val="000000"/>
                </a:solidFill>
                <a:ea typeface="나눔스퀘어 Light" panose="020B0600000101010101"/>
              </a:rPr>
              <a:t>byte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→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 int8(1byte)</a:t>
            </a:r>
            <a:endParaRPr lang="ko-KR" altLang="en-US" sz="1800" kern="0" spc="0" dirty="0">
              <a:solidFill>
                <a:srgbClr val="000000"/>
              </a:solidFill>
              <a:effectLst/>
              <a:ea typeface="나눔스퀘어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46128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93970" y="1178876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Parquet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43EEE-2EA0-4477-A870-D48D63838879}"/>
              </a:ext>
            </a:extLst>
          </p:cNvPr>
          <p:cNvSpPr txBox="1"/>
          <p:nvPr/>
        </p:nvSpPr>
        <p:spPr>
          <a:xfrm>
            <a:off x="293970" y="1680902"/>
            <a:ext cx="6504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데이터를 저장하는 방식 중 하나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빅데이터 처리는 많은 시간과 비용이 들어가서 </a:t>
            </a:r>
            <a:r>
              <a:rPr lang="ko-KR" altLang="en-US" sz="1600" b="1" dirty="0"/>
              <a:t>빠르게 </a:t>
            </a:r>
            <a:r>
              <a:rPr lang="ko-KR" altLang="en-US" sz="1600" b="1" dirty="0" err="1"/>
              <a:t>읽어야하고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압축률이 </a:t>
            </a:r>
            <a:r>
              <a:rPr lang="ko-KR" altLang="en-US" sz="1600" b="1" dirty="0" err="1"/>
              <a:t>좋아야하고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특정언어에 종속되지 </a:t>
            </a:r>
            <a:r>
              <a:rPr lang="ko-KR" altLang="en-US" sz="1600" b="1" dirty="0" err="1"/>
              <a:t>않아야한다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데이터를 컬럼 단위로 압축시키고</a:t>
            </a:r>
            <a:r>
              <a:rPr lang="en-US" altLang="ko-KR" sz="1600" dirty="0"/>
              <a:t>, </a:t>
            </a:r>
            <a:r>
              <a:rPr lang="ko-KR" altLang="en-US" sz="1600" dirty="0"/>
              <a:t>필요한 컬럼만 빠르게 읽고</a:t>
            </a:r>
            <a:r>
              <a:rPr lang="en-US" altLang="ko-KR" sz="1600" dirty="0"/>
              <a:t>,   </a:t>
            </a:r>
            <a:r>
              <a:rPr lang="ko-KR" altLang="en-US" sz="1600" dirty="0"/>
              <a:t>집계하는데 빠르다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D47D-EE8C-4ACF-BE32-0F69D4CBE8A3}"/>
              </a:ext>
            </a:extLst>
          </p:cNvPr>
          <p:cNvSpPr txBox="1"/>
          <p:nvPr/>
        </p:nvSpPr>
        <p:spPr>
          <a:xfrm>
            <a:off x="293970" y="3681190"/>
            <a:ext cx="530749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장점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압축률이 좋다</a:t>
            </a:r>
            <a:r>
              <a:rPr lang="en-US" altLang="ko-KR" sz="1600" dirty="0"/>
              <a:t>. </a:t>
            </a:r>
            <a:r>
              <a:rPr lang="ko-KR" altLang="en-US" sz="1600" dirty="0"/>
              <a:t>컬럼 단위로 구성하면 데이터가 균일하게 압축률이 높아 파일의 크기도 작다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컬럼 단위로 데이터가 저장되어 필요한 컬럼만 읽어서 디스크 </a:t>
            </a:r>
            <a:r>
              <a:rPr lang="en-US" altLang="ko-KR" sz="1600" dirty="0"/>
              <a:t>IO</a:t>
            </a:r>
            <a:r>
              <a:rPr lang="ko-KR" altLang="en-US" sz="1600" dirty="0"/>
              <a:t>가 적다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컬럼별로 적합한 인코딩을 사용할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06E6C8-2F2F-4206-9B58-CAB2DF2B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" t="1957"/>
          <a:stretch/>
        </p:blipFill>
        <p:spPr>
          <a:xfrm>
            <a:off x="5601465" y="3429000"/>
            <a:ext cx="6319059" cy="28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1109</Words>
  <Application>Microsoft Office PowerPoint</Application>
  <PresentationFormat>와이드스크린</PresentationFormat>
  <Paragraphs>259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noto</vt:lpstr>
      <vt:lpstr>나눔스퀘어 ExtraBold</vt:lpstr>
      <vt:lpstr>나눔스퀘어 Light</vt:lpstr>
      <vt:lpstr>휴먼둥근헤드라인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규리</cp:lastModifiedBy>
  <cp:revision>17</cp:revision>
  <dcterms:created xsi:type="dcterms:W3CDTF">2020-09-07T02:34:06Z</dcterms:created>
  <dcterms:modified xsi:type="dcterms:W3CDTF">2022-08-25T15:55:19Z</dcterms:modified>
</cp:coreProperties>
</file>